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Amatic SC"/>
      <p:regular r:id="rId32"/>
      <p:bold r:id="rId33"/>
    </p:embeddedFont>
    <p:embeddedFont>
      <p:font typeface="Source Code Pro"/>
      <p:regular r:id="rId34"/>
      <p:bold r:id="rId35"/>
      <p:italic r:id="rId36"/>
      <p:boldItalic r:id="rId37"/>
    </p:embeddedFont>
    <p:embeddedFont>
      <p:font typeface="Lexen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380A17-FDC0-4FD7-A7E0-1AAD11E80096}">
  <a:tblStyle styleId="{8F380A17-FDC0-4FD7-A7E0-1AAD11E800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maticSC-bold.fntdata"/><Relationship Id="rId10" Type="http://schemas.openxmlformats.org/officeDocument/2006/relationships/slide" Target="slides/slide4.xml"/><Relationship Id="rId32" Type="http://schemas.openxmlformats.org/officeDocument/2006/relationships/font" Target="fonts/AmaticSC-regular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6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9.xml"/><Relationship Id="rId37" Type="http://schemas.openxmlformats.org/officeDocument/2006/relationships/font" Target="fonts/SourceCodePro-boldItalic.fntdata"/><Relationship Id="rId14" Type="http://schemas.openxmlformats.org/officeDocument/2006/relationships/slide" Target="slides/slide8.xml"/><Relationship Id="rId36" Type="http://schemas.openxmlformats.org/officeDocument/2006/relationships/font" Target="fonts/SourceCodePro-italic.fntdata"/><Relationship Id="rId17" Type="http://schemas.openxmlformats.org/officeDocument/2006/relationships/slide" Target="slides/slide11.xml"/><Relationship Id="rId39" Type="http://schemas.openxmlformats.org/officeDocument/2006/relationships/font" Target="fonts/Lexend-bold.fntdata"/><Relationship Id="rId16" Type="http://schemas.openxmlformats.org/officeDocument/2006/relationships/slide" Target="slides/slide10.xml"/><Relationship Id="rId38" Type="http://schemas.openxmlformats.org/officeDocument/2006/relationships/font" Target="fonts/Lexen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b6a910a4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b6a910a4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6a910a4ee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6a910a4e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6a910a4ee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6a910a4e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b6a910a4ee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b6a910a4e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6a910a4ee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6a910a4e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6a910a4ee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b6a910a4e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b6a910a4ee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b6a910a4e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6a910a4ee_0_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6a910a4e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6a910a4ee_0_1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6a910a4e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6a910a4ee_0_1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b6a910a4e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6a910a4ee_0_1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6a910a4e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a910a4ee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a910a4e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6a910a4ee_0_1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b6a910a4e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b6a910a4ee_0_1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b6a910a4e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6a910a4ee_0_2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b6a910a4e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b6a910a4ee_0_2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b6a910a4e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6a910a4ee_0_2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6a910a4e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b6a910a4ee_0_2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b6a910a4e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6a910a4ee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6a910a4e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6a910a4ee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6a910a4e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6a910a4ee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6a910a4e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6a910a4ee_0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6a910a4e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ace EX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9800" y="-264950"/>
            <a:ext cx="9244126" cy="38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1700" y="39160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SPACEX PROJECT</a:t>
            </a:r>
            <a:endParaRPr b="1"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First Stage Reuse</a:t>
            </a:r>
            <a:endParaRPr b="1"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Kofi Ampomah</a:t>
            </a:r>
            <a:endParaRPr b="1"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1/12/2026</a:t>
            </a:r>
            <a:endParaRPr b="1"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108225" y="394375"/>
            <a:ext cx="4045200" cy="11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>
                <a:latin typeface="Lexend"/>
                <a:ea typeface="Lexend"/>
                <a:cs typeface="Lexend"/>
                <a:sym typeface="Lexend"/>
              </a:rPr>
              <a:t>Data Wrangling</a:t>
            </a:r>
            <a:endParaRPr sz="17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22" y="1219997"/>
            <a:ext cx="4345550" cy="306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ocket Launching In Space (Provided by Getty Images)"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51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108225" y="394375"/>
            <a:ext cx="4045200" cy="11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>
                <a:latin typeface="Lexend"/>
                <a:ea typeface="Lexend"/>
                <a:cs typeface="Lexend"/>
                <a:sym typeface="Lexend"/>
              </a:rPr>
              <a:t>Data Wrangling</a:t>
            </a:r>
            <a:endParaRPr sz="17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22" y="1219997"/>
            <a:ext cx="4345550" cy="306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ocket Launching In Space (Provided by Getty Images)"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51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08225" y="394375"/>
            <a:ext cx="4045200" cy="11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>
                <a:latin typeface="Lexend"/>
                <a:ea typeface="Lexend"/>
                <a:cs typeface="Lexend"/>
                <a:sym typeface="Lexend"/>
              </a:rPr>
              <a:t>EDA EITH SQL</a:t>
            </a:r>
            <a:endParaRPr sz="17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Vandenberg launches SpaceX rocket &gt; Vandenberg Space Force Base ..."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40101"/>
            <a:ext cx="4267200" cy="32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idx="4294967295" type="title"/>
          </p:nvPr>
        </p:nvSpPr>
        <p:spPr>
          <a:xfrm>
            <a:off x="280650" y="49525"/>
            <a:ext cx="40452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Flight Number vs Launch Site</a:t>
            </a:r>
            <a:endParaRPr b="0" sz="20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" y="541200"/>
            <a:ext cx="5179325" cy="22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200" y="783225"/>
            <a:ext cx="3218800" cy="19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74" y="2875200"/>
            <a:ext cx="2864999" cy="214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6749" y="2978775"/>
            <a:ext cx="4484600" cy="20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idx="4294967295" type="title"/>
          </p:nvPr>
        </p:nvSpPr>
        <p:spPr>
          <a:xfrm>
            <a:off x="280650" y="49525"/>
            <a:ext cx="83337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Payload vs Orbit vs Launch Success over Time</a:t>
            </a:r>
            <a:endParaRPr b="0" sz="20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97" y="734247"/>
            <a:ext cx="3728600" cy="16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650" y="653471"/>
            <a:ext cx="3571949" cy="191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513" y="2798050"/>
            <a:ext cx="5881025" cy="2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4294967295" type="title"/>
          </p:nvPr>
        </p:nvSpPr>
        <p:spPr>
          <a:xfrm>
            <a:off x="280650" y="49525"/>
            <a:ext cx="83337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Failed Landing vs Successful Landing</a:t>
            </a:r>
            <a:endParaRPr b="0" sz="20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38" y="471325"/>
            <a:ext cx="551497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99" y="2192375"/>
            <a:ext cx="5256450" cy="28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idx="4294967295" type="title"/>
          </p:nvPr>
        </p:nvSpPr>
        <p:spPr>
          <a:xfrm>
            <a:off x="280650" y="49525"/>
            <a:ext cx="83337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Failed Landing vs Successful Landing</a:t>
            </a:r>
            <a:endParaRPr b="0" sz="20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38" y="471325"/>
            <a:ext cx="551497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99" y="2192375"/>
            <a:ext cx="5256450" cy="28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4294967295" type="title"/>
          </p:nvPr>
        </p:nvSpPr>
        <p:spPr>
          <a:xfrm>
            <a:off x="280650" y="49525"/>
            <a:ext cx="83337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Launch Site Analysis</a:t>
            </a:r>
            <a:endParaRPr b="0" sz="20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Meeting of the State Commission for the Launch of Spacecraft Soyuz ..."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1200"/>
            <a:ext cx="9144000" cy="44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4294967295" type="title"/>
          </p:nvPr>
        </p:nvSpPr>
        <p:spPr>
          <a:xfrm>
            <a:off x="280650" y="49525"/>
            <a:ext cx="70116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Launch Site  vs Launch Outcomes</a:t>
            </a:r>
            <a:endParaRPr b="0" sz="20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902500"/>
            <a:ext cx="4695900" cy="31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75" y="426300"/>
            <a:ext cx="3990900" cy="20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500" y="2489725"/>
            <a:ext cx="4078151" cy="16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4294967295" type="title"/>
          </p:nvPr>
        </p:nvSpPr>
        <p:spPr>
          <a:xfrm>
            <a:off x="280650" y="49525"/>
            <a:ext cx="70116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Launch Site  vs Launch Outcomes</a:t>
            </a:r>
            <a:endParaRPr b="0" sz="20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902500"/>
            <a:ext cx="4695900" cy="31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75" y="426300"/>
            <a:ext cx="3990900" cy="20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500" y="2489725"/>
            <a:ext cx="4078151" cy="16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630525" y="0"/>
            <a:ext cx="65388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exend"/>
                <a:ea typeface="Lexend"/>
                <a:cs typeface="Lexend"/>
                <a:sym typeface="Lexend"/>
              </a:rPr>
              <a:t>Presentation OutLine</a:t>
            </a:r>
            <a:endParaRPr b="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63" name="Google Shape;63;p14"/>
          <p:cNvGraphicFramePr/>
          <p:nvPr/>
        </p:nvGraphicFramePr>
        <p:xfrm>
          <a:off x="311700" y="7901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{8F380A17-FDC0-4FD7-A7E0-1AAD11E80096}</a:tableStyleId>
              </a:tblPr>
              <a:tblGrid>
                <a:gridCol w="3862650"/>
              </a:tblGrid>
              <a:tr h="345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Section</a:t>
                      </a:r>
                      <a:endParaRPr b="1" sz="1100"/>
                    </a:p>
                  </a:txBody>
                  <a:tcPr marT="91425" marB="91425" marR="91425" marL="91425">
                    <a:noFill/>
                  </a:tcPr>
                </a:tc>
              </a:tr>
              <a:tr h="34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Executive Summary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31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31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Methodology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31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Results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31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31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EDA with SQL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31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Interactive Maps with Folium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31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Plotly Dash Dashboard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31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Predictive Analytics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Conclusion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idx="4294967295" type="title"/>
          </p:nvPr>
        </p:nvSpPr>
        <p:spPr>
          <a:xfrm>
            <a:off x="264225" y="0"/>
            <a:ext cx="83337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Dashboard</a:t>
            </a: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 with Plotly</a:t>
            </a:r>
            <a:endParaRPr b="0" sz="20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Dashboard Infographics presentation.UI dashboard concept.Modern infographic with template and chart statistics. Chart graph elements for data analytics and statistics. UI, UX, KIT elements. (Provided by Getty Images)"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8625"/>
            <a:ext cx="9144003" cy="43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4294967295" type="title"/>
          </p:nvPr>
        </p:nvSpPr>
        <p:spPr>
          <a:xfrm>
            <a:off x="280650" y="49525"/>
            <a:ext cx="70116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Launch by bSite  vs Launch Outcomes</a:t>
            </a:r>
            <a:endParaRPr b="0" sz="20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50" y="918950"/>
            <a:ext cx="4508975" cy="1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025" y="918950"/>
            <a:ext cx="4401300" cy="17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9750" y="2892100"/>
            <a:ext cx="4482208" cy="19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idx="4294967295" type="title"/>
          </p:nvPr>
        </p:nvSpPr>
        <p:spPr>
          <a:xfrm>
            <a:off x="280650" y="49525"/>
            <a:ext cx="83337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Predictive </a:t>
            </a: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Analysis</a:t>
            </a:r>
            <a:endParaRPr b="0" sz="20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a stick figure is looking at a bar graph with many question marks coming out of it . (Provided by Tenor)"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375" y="935375"/>
            <a:ext cx="5514854" cy="42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4294967295" type="title"/>
          </p:nvPr>
        </p:nvSpPr>
        <p:spPr>
          <a:xfrm>
            <a:off x="280650" y="49525"/>
            <a:ext cx="7011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Classification</a:t>
            </a:r>
            <a:r>
              <a:rPr b="0" lang="en" sz="2000" u="sng">
                <a:latin typeface="Lexend"/>
                <a:ea typeface="Lexend"/>
                <a:cs typeface="Lexend"/>
                <a:sym typeface="Lexend"/>
              </a:rPr>
              <a:t> vs Confusion </a:t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125"/>
            <a:ext cx="5438200" cy="25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50" y="1079125"/>
            <a:ext cx="3096550" cy="24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idx="4294967295" type="title"/>
          </p:nvPr>
        </p:nvSpPr>
        <p:spPr>
          <a:xfrm>
            <a:off x="2160325" y="107000"/>
            <a:ext cx="46476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200">
                <a:latin typeface="Lexend"/>
                <a:ea typeface="Lexend"/>
                <a:cs typeface="Lexend"/>
                <a:sym typeface="Lexend"/>
              </a:rPr>
              <a:t>                 CONCLUSION</a:t>
            </a:r>
            <a:endParaRPr b="0" sz="2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025" y="962025"/>
            <a:ext cx="54768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idx="4294967295" type="title"/>
          </p:nvPr>
        </p:nvSpPr>
        <p:spPr>
          <a:xfrm>
            <a:off x="1815450" y="115225"/>
            <a:ext cx="46476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200">
                <a:latin typeface="Lexend"/>
                <a:ea typeface="Lexend"/>
                <a:cs typeface="Lexend"/>
                <a:sym typeface="Lexend"/>
              </a:rPr>
              <a:t>                 CONCLUSION</a:t>
            </a:r>
            <a:endParaRPr b="0" sz="2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075" y="1114525"/>
            <a:ext cx="58293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320750" y="75800"/>
            <a:ext cx="870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Goal</a:t>
            </a:r>
            <a:endParaRPr b="1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Identify factors linked to successful Falcon 9 first</a:t>
            </a:r>
            <a:r>
              <a:rPr b="1"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-stage</a:t>
            </a:r>
            <a:r>
              <a:rPr b="1"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 landings to support launch cost prediction.</a:t>
            </a:r>
            <a:endParaRPr sz="1900"/>
          </a:p>
        </p:txBody>
      </p:sp>
      <p:graphicFrame>
        <p:nvGraphicFramePr>
          <p:cNvPr id="69" name="Google Shape;69;p15"/>
          <p:cNvGraphicFramePr/>
          <p:nvPr/>
        </p:nvGraphicFramePr>
        <p:xfrm>
          <a:off x="346000" y="128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{8F380A17-FDC0-4FD7-A7E0-1AAD11E80096}</a:tableStyleId>
              </a:tblPr>
              <a:tblGrid>
                <a:gridCol w="4293075"/>
                <a:gridCol w="4246425"/>
              </a:tblGrid>
              <a:tr h="188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Approach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data was collected using the SpaceX API and web scraping techniques</a:t>
                      </a:r>
                      <a:r>
                        <a:rPr lang="en"/>
                        <a:t>.Cleaned and transformed data to define landing success.Applied visualization and SQL for exploratory analysis.Built predictive models using logistic regression, SVM, decision tree, and KNN.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Key Insights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Landing success improved over time.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KSC LC-39A had the highest success rate.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Certain orbits achieved consistent success.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Most launch sites are near the equator and the coast.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1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 Results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models performed similarly.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 showed slightly better performance.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 Results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models performed similarly.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 showed slightly better performance.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39650" y="85300"/>
            <a:ext cx="4045200" cy="41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>
                <a:latin typeface="Lexend"/>
                <a:ea typeface="Lexend"/>
                <a:cs typeface="Lexend"/>
                <a:sym typeface="Lexend"/>
              </a:rPr>
              <a:t>Introduction</a:t>
            </a:r>
            <a:endParaRPr sz="1700" u="sng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Background</a:t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>
                <a:latin typeface="Lexend"/>
                <a:ea typeface="Lexend"/>
                <a:cs typeface="Lexend"/>
                <a:sym typeface="Lexend"/>
              </a:rPr>
              <a:t>SpaceX is a leader in the space industry.</a:t>
            </a:r>
            <a:br>
              <a:rPr b="0" lang="en" sz="1100">
                <a:latin typeface="Lexend"/>
                <a:ea typeface="Lexend"/>
                <a:cs typeface="Lexend"/>
                <a:sym typeface="Lexend"/>
              </a:rPr>
            </a:br>
            <a:r>
              <a:rPr b="0" lang="en" sz="1100">
                <a:latin typeface="Lexend"/>
                <a:ea typeface="Lexend"/>
                <a:cs typeface="Lexend"/>
                <a:sym typeface="Lexend"/>
              </a:rPr>
              <a:t>The company focuses on lowering launch costs through first-stage reuse. A Falcon 9 launch costs about 62 million dollars. Other providers charge up to 165 million dollars per launch. Cost savings depend on first-stage landing success. Public launch data and machine learning assist in predicting landing outcomes.</a:t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Study Focus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Lexend"/>
                <a:ea typeface="Lexend"/>
                <a:cs typeface="Lexend"/>
                <a:sym typeface="Lexend"/>
              </a:rPr>
            </a:br>
            <a:r>
              <a:rPr b="0" lang="en" sz="1100">
                <a:latin typeface="Lexend"/>
                <a:ea typeface="Lexend"/>
                <a:cs typeface="Lexend"/>
                <a:sym typeface="Lexend"/>
              </a:rPr>
              <a:t>Examine how payload mass affects landing success.</a:t>
            </a:r>
            <a:br>
              <a:rPr b="0" lang="en" sz="1100">
                <a:latin typeface="Lexend"/>
                <a:ea typeface="Lexend"/>
                <a:cs typeface="Lexend"/>
                <a:sym typeface="Lexend"/>
              </a:rPr>
            </a:br>
            <a:r>
              <a:rPr b="0" lang="en" sz="1100">
                <a:latin typeface="Lexend"/>
                <a:ea typeface="Lexend"/>
                <a:cs typeface="Lexend"/>
                <a:sym typeface="Lexend"/>
              </a:rPr>
              <a:t>Analyze the impact of the launch site and flight history.</a:t>
            </a:r>
            <a:br>
              <a:rPr b="0" lang="en" sz="1100">
                <a:latin typeface="Lexend"/>
                <a:ea typeface="Lexend"/>
                <a:cs typeface="Lexend"/>
                <a:sym typeface="Lexend"/>
              </a:rPr>
            </a:br>
            <a:r>
              <a:rPr b="0" lang="en" sz="1100">
                <a:latin typeface="Lexend"/>
                <a:ea typeface="Lexend"/>
                <a:cs typeface="Lexend"/>
                <a:sym typeface="Lexend"/>
              </a:rPr>
              <a:t>Evaluate orbit types and success trends over time.</a:t>
            </a:r>
            <a:br>
              <a:rPr b="0" lang="en" sz="1100">
                <a:latin typeface="Lexend"/>
                <a:ea typeface="Lexend"/>
                <a:cs typeface="Lexend"/>
                <a:sym typeface="Lexend"/>
              </a:rPr>
            </a:br>
            <a:r>
              <a:rPr b="0" lang="en" sz="1100">
                <a:latin typeface="Lexend"/>
                <a:ea typeface="Lexend"/>
                <a:cs typeface="Lexend"/>
                <a:sym typeface="Lexend"/>
              </a:rPr>
              <a:t>Identify the best model for binary landing success prediction.</a:t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space ex picyures"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825" y="-52475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oung woman wearing a white tank top a shorts holding feathers in the desert" id="80" name="Google Shape;80;p17"/>
          <p:cNvPicPr preferRelativeResize="0"/>
          <p:nvPr/>
        </p:nvPicPr>
        <p:blipFill rotWithShape="1">
          <a:blip r:embed="rId3">
            <a:alphaModFix/>
          </a:blip>
          <a:srcRect b="3064" l="848" r="24105" t="3361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79575"/>
            <a:ext cx="9144000" cy="53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457200" y="3985500"/>
            <a:ext cx="45228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Methodology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108225" y="394375"/>
            <a:ext cx="40452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>
                <a:latin typeface="Lexend"/>
                <a:ea typeface="Lexend"/>
                <a:cs typeface="Lexend"/>
                <a:sym typeface="Lexend"/>
              </a:rPr>
              <a:t>Methodology</a:t>
            </a:r>
            <a:endParaRPr sz="1700" u="sng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space ex picyures"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825" y="-52475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425" y="1922963"/>
            <a:ext cx="4512251" cy="181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108225" y="394375"/>
            <a:ext cx="4045200" cy="11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>
                <a:latin typeface="Lexend"/>
                <a:ea typeface="Lexend"/>
                <a:cs typeface="Lexend"/>
                <a:sym typeface="Lexend"/>
              </a:rPr>
              <a:t>Data Collection -</a:t>
            </a:r>
            <a:r>
              <a:rPr lang="en" sz="1700" u="sng">
                <a:solidFill>
                  <a:srgbClr val="C27BA0"/>
                </a:solidFill>
                <a:latin typeface="Lexend"/>
                <a:ea typeface="Lexend"/>
                <a:cs typeface="Lexend"/>
                <a:sym typeface="Lexend"/>
              </a:rPr>
              <a:t>API</a:t>
            </a:r>
            <a:endParaRPr sz="1700" u="sng">
              <a:solidFill>
                <a:srgbClr val="C27BA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25" y="1264900"/>
            <a:ext cx="4267199" cy="199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108225" y="394375"/>
            <a:ext cx="4045200" cy="11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>
                <a:latin typeface="Lexend"/>
                <a:ea typeface="Lexend"/>
                <a:cs typeface="Lexend"/>
                <a:sym typeface="Lexend"/>
              </a:rPr>
              <a:t>Data Collection -</a:t>
            </a:r>
            <a:r>
              <a:rPr lang="en" sz="1700" u="sng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Web Scraping</a:t>
            </a:r>
            <a:endParaRPr sz="17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0" y="1534925"/>
            <a:ext cx="4348751" cy="25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108225" y="394375"/>
            <a:ext cx="4045200" cy="11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>
                <a:latin typeface="Lexend"/>
                <a:ea typeface="Lexend"/>
                <a:cs typeface="Lexend"/>
                <a:sym typeface="Lexend"/>
              </a:rPr>
              <a:t>Data Wrangling</a:t>
            </a:r>
            <a:endParaRPr sz="1700" u="sng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22" y="1219997"/>
            <a:ext cx="4345550" cy="306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st ASTS teams up with SpaceX for Falcon 9 launch &gt; Vandenberg ..."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5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